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0"/>
  </p:notesMasterIdLst>
  <p:sldIdLst>
    <p:sldId id="321" r:id="rId5"/>
    <p:sldId id="333" r:id="rId6"/>
    <p:sldId id="334" r:id="rId7"/>
    <p:sldId id="332" r:id="rId8"/>
    <p:sldId id="301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AC36C9-DD2F-FB39-BD70-F6E227AD130E}" name="Sylvie SENAVE" initials="SS" userId="S::sylvie.senave@bethunebruay.fr::d1311c2c-a044-4a0d-b8a7-2f2f49e79c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B35"/>
    <a:srgbClr val="CF6C55"/>
    <a:srgbClr val="7E7E85"/>
    <a:srgbClr val="FF6600"/>
    <a:srgbClr val="EAEAEA"/>
    <a:srgbClr val="F8F8F8"/>
    <a:srgbClr val="FFD3BD"/>
    <a:srgbClr val="FF9966"/>
    <a:srgbClr val="008A3E"/>
    <a:srgbClr val="D8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5441" autoAdjust="0"/>
  </p:normalViewPr>
  <p:slideViewPr>
    <p:cSldViewPr snapToGrid="0">
      <p:cViewPr varScale="1">
        <p:scale>
          <a:sx n="63" d="100"/>
          <a:sy n="63" d="100"/>
        </p:scale>
        <p:origin x="6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7047"/>
          </a:xfrm>
          <a:prstGeom prst="rect">
            <a:avLst/>
          </a:prstGeom>
        </p:spPr>
        <p:txBody>
          <a:bodyPr vert="horz" lIns="91451" tIns="45725" rIns="91451" bIns="457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7047"/>
          </a:xfrm>
          <a:prstGeom prst="rect">
            <a:avLst/>
          </a:prstGeom>
        </p:spPr>
        <p:txBody>
          <a:bodyPr vert="horz" lIns="91451" tIns="45725" rIns="91451" bIns="45725" rtlCol="0"/>
          <a:lstStyle>
            <a:lvl1pPr algn="r">
              <a:defRPr sz="1200"/>
            </a:lvl1pPr>
          </a:lstStyle>
          <a:p>
            <a:fld id="{208039F0-E55E-4B6D-BA2C-52390EE0EF9F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1" tIns="45725" rIns="91451" bIns="4572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609" y="4778316"/>
            <a:ext cx="5440046" cy="3909675"/>
          </a:xfrm>
          <a:prstGeom prst="rect">
            <a:avLst/>
          </a:prstGeom>
        </p:spPr>
        <p:txBody>
          <a:bodyPr vert="horz" lIns="91451" tIns="45725" rIns="91451" bIns="4572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2767"/>
            <a:ext cx="2947088" cy="497047"/>
          </a:xfrm>
          <a:prstGeom prst="rect">
            <a:avLst/>
          </a:prstGeom>
        </p:spPr>
        <p:txBody>
          <a:bodyPr vert="horz" lIns="91451" tIns="45725" rIns="91451" bIns="457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7" y="9432767"/>
            <a:ext cx="2947088" cy="497047"/>
          </a:xfrm>
          <a:prstGeom prst="rect">
            <a:avLst/>
          </a:prstGeom>
        </p:spPr>
        <p:txBody>
          <a:bodyPr vert="horz" lIns="91451" tIns="45725" rIns="91451" bIns="45725" rtlCol="0" anchor="b"/>
          <a:lstStyle>
            <a:lvl1pPr algn="r">
              <a:defRPr sz="1200"/>
            </a:lvl1pPr>
          </a:lstStyle>
          <a:p>
            <a:fld id="{6C72748D-459A-4259-A053-FE42054F73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1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748D-459A-4259-A053-FE42054F73D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2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748D-459A-4259-A053-FE42054F73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7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748D-459A-4259-A053-FE42054F73D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404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2748D-459A-4259-A053-FE42054F73D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5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006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029636" y="1955800"/>
            <a:ext cx="5066365" cy="3733800"/>
          </a:xfrm>
          <a:prstGeom prst="rect">
            <a:avLst/>
          </a:prstGeom>
          <a:solidFill>
            <a:srgbClr val="7ABCC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sz="half" idx="13"/>
          </p:nvPr>
        </p:nvSpPr>
        <p:spPr>
          <a:xfrm>
            <a:off x="6096000" y="1955800"/>
            <a:ext cx="6099048" cy="373075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177" name="Group 177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176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8" name="Shape 178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5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3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0647328-7318-4EE7-AD4F-CC47A8871021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9F21206-1220-4B62-B50F-6FBCA35C9B92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7333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pic" sz="quarter" idx="13"/>
          </p:nvPr>
        </p:nvSpPr>
        <p:spPr>
          <a:xfrm>
            <a:off x="1029636" y="1728723"/>
            <a:ext cx="2624329" cy="373075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09" name="Placeholder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324" y="1728723"/>
            <a:ext cx="2624329" cy="373075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pic" sz="quarter" idx="14"/>
          </p:nvPr>
        </p:nvSpPr>
        <p:spPr>
          <a:xfrm>
            <a:off x="6441424" y="1728723"/>
            <a:ext cx="2624329" cy="373075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sz="quarter" idx="15"/>
          </p:nvPr>
        </p:nvSpPr>
        <p:spPr>
          <a:xfrm>
            <a:off x="9148111" y="1728723"/>
            <a:ext cx="2624329" cy="373075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214" name="Group 214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212" name="Shape 212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213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Shape 215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7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8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661025-64C7-4373-80FF-532B0CFE5ABB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FE64395-B5D2-4FB8-BEBB-3E547A252C01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4787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pic" sz="quarter" idx="13"/>
          </p:nvPr>
        </p:nvSpPr>
        <p:spPr>
          <a:xfrm>
            <a:off x="1029636" y="1790699"/>
            <a:ext cx="2633664" cy="3730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45" name="Placeholder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2" y="1790699"/>
            <a:ext cx="2633664" cy="3730626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>
            <a:spLocks noGrp="1"/>
          </p:cNvSpPr>
          <p:nvPr>
            <p:ph type="pic" sz="quarter" idx="14"/>
          </p:nvPr>
        </p:nvSpPr>
        <p:spPr>
          <a:xfrm>
            <a:off x="6433487" y="1790698"/>
            <a:ext cx="2633664" cy="3730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sz="quarter" idx="15"/>
          </p:nvPr>
        </p:nvSpPr>
        <p:spPr>
          <a:xfrm>
            <a:off x="9135412" y="1790697"/>
            <a:ext cx="2633664" cy="3730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250" name="Group 250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249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Shape 251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7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8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C73FA1E-A23E-44C8-9BD5-53F358733B9C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CD907E1-D0F6-46E0-9185-94E03BF9B7F4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13568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pic" sz="quarter" idx="13"/>
          </p:nvPr>
        </p:nvSpPr>
        <p:spPr>
          <a:xfrm>
            <a:off x="1029636" y="1917849"/>
            <a:ext cx="2577120" cy="35433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63" name="Placeholder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960" y="1917849"/>
            <a:ext cx="2577120" cy="35433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>
            <a:spLocks noGrp="1"/>
          </p:cNvSpPr>
          <p:nvPr>
            <p:ph type="pic" sz="quarter" idx="14"/>
          </p:nvPr>
        </p:nvSpPr>
        <p:spPr>
          <a:xfrm>
            <a:off x="6214285" y="1917849"/>
            <a:ext cx="2577120" cy="35433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267" name="Group 267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265" name="Shape 265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266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8" name="Shape 268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5"/>
          </p:nvPr>
        </p:nvSpPr>
        <p:spPr>
          <a:xfrm>
            <a:off x="1570507" y="843345"/>
            <a:ext cx="8211754" cy="3528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612648">
              <a:spcBef>
                <a:spcPts val="600"/>
              </a:spcBef>
              <a:buSzTx/>
              <a:buFontTx/>
              <a:buNone/>
              <a:defRPr sz="1675" i="1">
                <a:solidFill>
                  <a:srgbClr val="7E7E85"/>
                </a:solidFill>
              </a:defRPr>
            </a:lvl1pPr>
          </a:lstStyle>
          <a:p>
            <a:r>
              <a:t>Sous-titre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6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3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10B2CA-7AD9-4C7D-8898-4221E385BC63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54564B9-6DDD-4947-9C3B-92D88F1DCEB5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4540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pic" sz="quarter" idx="13"/>
          </p:nvPr>
        </p:nvSpPr>
        <p:spPr>
          <a:xfrm>
            <a:off x="1029636" y="2006599"/>
            <a:ext cx="3657601" cy="3730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80" name="Placeholder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849" y="2006600"/>
            <a:ext cx="1828801" cy="1828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3" name="Group 283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281" name="Shape 281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282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4" name="Shape 284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body" sz="quarter" idx="14"/>
          </p:nvPr>
        </p:nvSpPr>
        <p:spPr>
          <a:xfrm>
            <a:off x="1570507" y="843345"/>
            <a:ext cx="8211754" cy="3528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 defTabSz="612648">
              <a:spcBef>
                <a:spcPts val="600"/>
              </a:spcBef>
              <a:buSzTx/>
              <a:buFontTx/>
              <a:buNone/>
              <a:defRPr sz="1675" i="1">
                <a:solidFill>
                  <a:srgbClr val="7E7E85"/>
                </a:solidFill>
              </a:defRPr>
            </a:lvl1pPr>
          </a:lstStyle>
          <a:p>
            <a:r>
              <a:t>Sous-titre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5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2" name="Espace réservé de la date 7"/>
          <p:cNvSpPr>
            <a:spLocks noGrp="1"/>
          </p:cNvSpPr>
          <p:nvPr>
            <p:ph type="dt" sz="half" idx="16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32AFFA-2B92-4975-A908-59AC12BA6C14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353EAC-2277-4FB2-B719-117200258D59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31234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hoto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735917" y="1828800"/>
            <a:ext cx="2625357" cy="3733800"/>
          </a:xfrm>
          <a:prstGeom prst="rect">
            <a:avLst/>
          </a:prstGeom>
          <a:solidFill>
            <a:srgbClr val="7ABCCE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9148480" y="1828800"/>
            <a:ext cx="2625357" cy="3733800"/>
          </a:xfrm>
          <a:prstGeom prst="rect">
            <a:avLst/>
          </a:prstGeom>
          <a:solidFill>
            <a:srgbClr val="4E586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pic" sz="quarter" idx="13"/>
          </p:nvPr>
        </p:nvSpPr>
        <p:spPr>
          <a:xfrm>
            <a:off x="1029636" y="1828799"/>
            <a:ext cx="2624139" cy="37306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299" name="Placeholder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981" y="1828798"/>
            <a:ext cx="2624139" cy="37306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Group 302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300" name="Shape 300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301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" name="Shape 303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5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5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D1DE10-35A7-41B9-AAFD-50A10B2F1635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AF552A2-6DD2-45B7-AF5C-E3CEA5574386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6883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+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1029636" y="1841500"/>
            <a:ext cx="5066364" cy="3733800"/>
          </a:xfrm>
          <a:prstGeom prst="rect">
            <a:avLst/>
          </a:prstGeom>
          <a:solidFill>
            <a:srgbClr val="4E586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pic" sz="quarter" idx="13"/>
          </p:nvPr>
        </p:nvSpPr>
        <p:spPr>
          <a:xfrm>
            <a:off x="6096000" y="1841499"/>
            <a:ext cx="2687639" cy="18653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pic" sz="quarter" idx="14"/>
          </p:nvPr>
        </p:nvSpPr>
        <p:spPr>
          <a:xfrm>
            <a:off x="6096000" y="3706812"/>
            <a:ext cx="2687639" cy="18653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sz="quarter" idx="15"/>
          </p:nvPr>
        </p:nvSpPr>
        <p:spPr>
          <a:xfrm>
            <a:off x="8784431" y="3706812"/>
            <a:ext cx="2687639" cy="18653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pic" sz="quarter" idx="16"/>
          </p:nvPr>
        </p:nvSpPr>
        <p:spPr>
          <a:xfrm>
            <a:off x="8784431" y="1838324"/>
            <a:ext cx="2687639" cy="18653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321" name="Group 321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319" name="Shape 319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320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22" name="Shape 322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8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6" name="Espace réservé de la date 7"/>
          <p:cNvSpPr>
            <a:spLocks noGrp="1"/>
          </p:cNvSpPr>
          <p:nvPr>
            <p:ph type="dt" sz="half" idx="20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B3C76F4-CC74-48CC-987E-C425FA9FABCF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EE5D6E1-9936-42E9-BC57-8A27713F029C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9224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pic" sz="quarter" idx="13"/>
          </p:nvPr>
        </p:nvSpPr>
        <p:spPr>
          <a:xfrm>
            <a:off x="-2" y="1919286"/>
            <a:ext cx="3355976" cy="1827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pic" sz="quarter" idx="14"/>
          </p:nvPr>
        </p:nvSpPr>
        <p:spPr>
          <a:xfrm>
            <a:off x="3430587" y="1917700"/>
            <a:ext cx="2663827" cy="1827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pic" sz="quarter" idx="15"/>
          </p:nvPr>
        </p:nvSpPr>
        <p:spPr>
          <a:xfrm>
            <a:off x="6169026" y="1917699"/>
            <a:ext cx="3495674" cy="1827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6" name="Shape 336"/>
          <p:cNvSpPr>
            <a:spLocks noGrp="1"/>
          </p:cNvSpPr>
          <p:nvPr>
            <p:ph type="pic" sz="quarter" idx="16"/>
          </p:nvPr>
        </p:nvSpPr>
        <p:spPr>
          <a:xfrm>
            <a:off x="8007350" y="3824287"/>
            <a:ext cx="4183063" cy="1827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pic" sz="quarter" idx="17"/>
          </p:nvPr>
        </p:nvSpPr>
        <p:spPr>
          <a:xfrm>
            <a:off x="-1" y="3824287"/>
            <a:ext cx="4572001" cy="1827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pic" sz="quarter" idx="18"/>
          </p:nvPr>
        </p:nvSpPr>
        <p:spPr>
          <a:xfrm>
            <a:off x="9737725" y="1917698"/>
            <a:ext cx="2452689" cy="1827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grpSp>
        <p:nvGrpSpPr>
          <p:cNvPr id="341" name="Group 341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339" name="Shape 339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340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2" name="Shape 342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20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t>Cliquez pour modifier les styles du texte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21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7" name="Espace réservé de la date 7"/>
          <p:cNvSpPr>
            <a:spLocks noGrp="1"/>
          </p:cNvSpPr>
          <p:nvPr>
            <p:ph type="dt" sz="half" idx="22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0C3257-342E-447A-ABB1-94BEE565D0D3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05EA694-2E1B-4EFA-981A-145536090054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82555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8238836" y="6179359"/>
            <a:ext cx="3950303" cy="678686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378876C-72B8-4507-AACA-C71EFE575632}"/>
              </a:ext>
            </a:extLst>
          </p:cNvPr>
          <p:cNvSpPr txBox="1"/>
          <p:nvPr userDrawn="1"/>
        </p:nvSpPr>
        <p:spPr>
          <a:xfrm>
            <a:off x="95349" y="6286249"/>
            <a:ext cx="7016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générale du Développement Economique, Emploi et Transition Numérique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D902B61-1E50-4270-91BA-FA9250CFCEC1}"/>
              </a:ext>
            </a:extLst>
          </p:cNvPr>
          <p:cNvCxnSpPr>
            <a:cxnSpLocks/>
          </p:cNvCxnSpPr>
          <p:nvPr userDrawn="1"/>
        </p:nvCxnSpPr>
        <p:spPr>
          <a:xfrm>
            <a:off x="7121236" y="6440138"/>
            <a:ext cx="101600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20F81D41-895D-82AF-FE86-C0087CAD1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5" b="25791"/>
          <a:stretch/>
        </p:blipFill>
        <p:spPr>
          <a:xfrm>
            <a:off x="8338216" y="6230554"/>
            <a:ext cx="1607768" cy="594768"/>
          </a:xfrm>
          <a:prstGeom prst="rect">
            <a:avLst/>
          </a:prstGeom>
        </p:spPr>
      </p:pic>
      <p:pic>
        <p:nvPicPr>
          <p:cNvPr id="10" name="Image 9" descr="Une image contenant texte, Police, logo, symbole&#10;&#10;Description générée automatiquement">
            <a:extLst>
              <a:ext uri="{FF2B5EF4-FFF2-40B4-BE49-F238E27FC236}">
                <a16:creationId xmlns:a16="http://schemas.microsoft.com/office/drawing/2014/main" id="{BC54D6C5-62FF-D5C6-F81C-C83B976F6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2915"/>
          <a:stretch/>
        </p:blipFill>
        <p:spPr>
          <a:xfrm>
            <a:off x="9948845" y="6202052"/>
            <a:ext cx="2243155" cy="6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502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rPr dirty="0" err="1"/>
              <a:t>Cliquez</a:t>
            </a:r>
            <a:r>
              <a:rPr dirty="0"/>
              <a:t> pour modifier les styles du </a:t>
            </a:r>
            <a:r>
              <a:rPr dirty="0" err="1"/>
              <a:t>texte</a:t>
            </a:r>
            <a:r>
              <a:rPr dirty="0"/>
              <a:t> du masque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42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" name="Shape 44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1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61948B-08C4-41E7-9262-70FDB3DB6A51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7753E52-9E5E-4B5F-8EB9-80FD91A971A6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138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rPr dirty="0" err="1"/>
              <a:t>Cliquez</a:t>
            </a:r>
            <a:r>
              <a:rPr dirty="0"/>
              <a:t> pour modifier les styles du </a:t>
            </a:r>
            <a:r>
              <a:rPr dirty="0" err="1"/>
              <a:t>texte</a:t>
            </a:r>
            <a:r>
              <a:rPr dirty="0"/>
              <a:t> du masque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41" name="Shape 41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42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" name="Shape 44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1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4D6D59-7B83-479E-9A10-E8DDB25577D9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4E98FDF-A33C-483A-AEDA-2201F1275DB5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248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vierge cop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55" name="Group 55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54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" name="Shape 56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1570507" y="322136"/>
            <a:ext cx="10933935" cy="521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algn="l">
              <a:lnSpc>
                <a:spcPct val="90000"/>
              </a:lnSpc>
              <a:spcBef>
                <a:spcPts val="1000"/>
              </a:spcBef>
              <a:defRPr sz="28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r>
              <a:rPr dirty="0" err="1">
                <a:latin typeface="Fira Sans" panose="020B0503050000020004" pitchFamily="34" charset="0"/>
              </a:rPr>
              <a:t>Cliquez</a:t>
            </a:r>
            <a:r>
              <a:rPr dirty="0">
                <a:latin typeface="Fira Sans" panose="020B0503050000020004" pitchFamily="34" charset="0"/>
              </a:rPr>
              <a:t> pour modifier les styles du </a:t>
            </a:r>
            <a:r>
              <a:rPr dirty="0" err="1">
                <a:latin typeface="Fira Sans" panose="020B0503050000020004" pitchFamily="34" charset="0"/>
              </a:rPr>
              <a:t>texte</a:t>
            </a:r>
            <a:r>
              <a:rPr dirty="0">
                <a:latin typeface="Fira Sans" panose="020B0503050000020004" pitchFamily="34" charset="0"/>
              </a:rPr>
              <a:t>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2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B4DB73-CBA7-42A1-AC27-20E6A02EB3E7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5F4BA6-8830-44C8-A349-44C91C80F740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6248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vierg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sted-image.pdf"/>
          <p:cNvPicPr>
            <a:picLocks noChangeAspect="1"/>
          </p:cNvPicPr>
          <p:nvPr/>
        </p:nvPicPr>
        <p:blipFill>
          <a:blip r:embed="rId2">
            <a:alphaModFix amt="71016"/>
          </a:blip>
          <a:stretch>
            <a:fillRect/>
          </a:stretch>
        </p:blipFill>
        <p:spPr>
          <a:xfrm>
            <a:off x="4638223" y="2008606"/>
            <a:ext cx="7866219" cy="786998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grpSp>
        <p:nvGrpSpPr>
          <p:cNvPr id="70" name="Group 70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68" name="Shape 68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69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" name="Shape 72"/>
          <p:cNvSpPr/>
          <p:nvPr userDrawn="1"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4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A0B329-EB5C-489B-BB93-53C77697404D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1E2B6D7-85FD-4475-A102-8BC5ACF6F402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0883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vierge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asted-image.pdf"/>
          <p:cNvPicPr>
            <a:picLocks noChangeAspect="1"/>
          </p:cNvPicPr>
          <p:nvPr/>
        </p:nvPicPr>
        <p:blipFill>
          <a:blip r:embed="rId2">
            <a:alphaModFix amt="71016"/>
          </a:blip>
          <a:stretch>
            <a:fillRect/>
          </a:stretch>
        </p:blipFill>
        <p:spPr>
          <a:xfrm>
            <a:off x="4638223" y="2008606"/>
            <a:ext cx="7866219" cy="786998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70" name="Group 70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68" name="Shape 68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69" name="Logo-Bethune-Bruay-Quadri.a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A0B329-EB5C-489B-BB93-53C77697404D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1E2B6D7-85FD-4475-A102-8BC5ACF6F402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0868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vierge exemple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127930"/>
              <a:satOff val="-40593"/>
              <a:lumOff val="12576"/>
            </a:schemeClr>
          </a:solidFill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grpSp>
        <p:nvGrpSpPr>
          <p:cNvPr id="99" name="Group 99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98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0" name="Shape 100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Cliquez pour modifier les styles du texte du masque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>
                <a:solidFill>
                  <a:srgbClr val="F8F8F8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8F8F8"/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BD2D92-C661-4E1A-AE70-40470010CCC4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2B57F66-9BE2-4962-BA8C-0A7E4BCB0F81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0055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11853604" y="0"/>
            <a:ext cx="351046" cy="2438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3">
                    <a:hueOff val="-620805"/>
                    <a:satOff val="-37359"/>
                    <a:lumOff val="-16012"/>
                  </a:schemeClr>
                </a:solidFill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4" name="Shape 14"/>
          <p:cNvSpPr txBox="1">
            <a:spLocks/>
          </p:cNvSpPr>
          <p:nvPr userDrawn="1"/>
        </p:nvSpPr>
        <p:spPr>
          <a:xfrm>
            <a:off x="-47656" y="6626859"/>
            <a:ext cx="351046" cy="243841"/>
          </a:xfrm>
          <a:prstGeom prst="rect">
            <a:avLst/>
          </a:prstGeom>
          <a:solidFill>
            <a:srgbClr val="7ABCCE"/>
          </a:solidFill>
          <a:ln w="12700">
            <a:miter lim="400000"/>
          </a:ln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marL="0" marR="0" indent="4572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marL="0" marR="0" indent="9144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marL="0" marR="0" indent="13716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marL="0" marR="0" indent="18288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marL="0" marR="0" indent="22860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marL="0" marR="0" indent="27432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marL="0" marR="0" indent="32004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marL="0" marR="0" indent="3657600" algn="ctr" defTabSz="914400" rtl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E7E85"/>
                </a:solidFill>
                <a:effectLst/>
                <a:uFillTx/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fld id="{86CB4B4D-7CA3-9044-876B-883B54F867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4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A345A2-6184-409B-AE82-7F96C5B7027D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143ACE5-4BEC-40B4-817B-D3F01D498FCE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2933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ssage de bienven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-1" y="1866900"/>
            <a:ext cx="12192001" cy="3733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grpSp>
        <p:nvGrpSpPr>
          <p:cNvPr id="149" name="Group 149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148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1029636" y="-57150"/>
            <a:ext cx="246714" cy="1152783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lnSpc>
                <a:spcPct val="100000"/>
              </a:lnSpc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3"/>
          </p:nvPr>
        </p:nvSpPr>
        <p:spPr>
          <a:xfrm>
            <a:off x="1570507" y="322136"/>
            <a:ext cx="10933935" cy="52121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>
                <a:solidFill>
                  <a:srgbClr val="7E7E85"/>
                </a:solidFill>
              </a:defRPr>
            </a:lvl1pPr>
          </a:lstStyle>
          <a:p>
            <a:r>
              <a:rPr dirty="0" err="1"/>
              <a:t>Cliquez</a:t>
            </a:r>
            <a:r>
              <a:rPr dirty="0"/>
              <a:t> pour modifier les styles du </a:t>
            </a:r>
            <a:r>
              <a:rPr dirty="0" err="1"/>
              <a:t>texte</a:t>
            </a:r>
            <a:endParaRPr dirty="0"/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1570507" y="843345"/>
            <a:ext cx="8211754" cy="352806"/>
          </a:xfrm>
        </p:spPr>
        <p:txBody>
          <a:bodyPr/>
          <a:lstStyle>
            <a:lvl1pPr marL="0" indent="0">
              <a:buNone/>
              <a:defRPr sz="1700" i="1"/>
            </a:lvl1pPr>
          </a:lstStyle>
          <a:p>
            <a:endParaRPr lang="fr-FR" dirty="0"/>
          </a:p>
        </p:txBody>
      </p:sp>
      <p:sp>
        <p:nvSpPr>
          <p:cNvPr id="19" name="Espace réservé de la date 7"/>
          <p:cNvSpPr>
            <a:spLocks noGrp="1"/>
          </p:cNvSpPr>
          <p:nvPr>
            <p:ph type="dt" sz="half" idx="17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3B6107-4CA2-487E-A4CB-AED51CF7208D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5DE23644-8471-42B6-BC14-DE1B963DE1D3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44856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Image d'en-tê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1055036" y="6614159"/>
            <a:ext cx="351046" cy="243841"/>
          </a:xfrm>
          <a:prstGeom prst="rect">
            <a:avLst/>
          </a:prstGeom>
          <a:solidFill>
            <a:schemeClr val="accent1">
              <a:hueOff val="411293"/>
              <a:satOff val="-37838"/>
            </a:schemeClr>
          </a:solidFill>
        </p:spPr>
        <p:txBody>
          <a:bodyPr/>
          <a:lstStyle>
            <a:lvl1pPr>
              <a:defRPr sz="1000">
                <a:latin typeface="+mn-lt"/>
                <a:ea typeface="+mn-ea"/>
                <a:cs typeface="+mn-cs"/>
                <a:sym typeface="Fira Sans Regular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grpSp>
        <p:nvGrpSpPr>
          <p:cNvPr id="164" name="Group 164"/>
          <p:cNvGrpSpPr/>
          <p:nvPr/>
        </p:nvGrpSpPr>
        <p:grpSpPr>
          <a:xfrm>
            <a:off x="10106262" y="6179358"/>
            <a:ext cx="2079388" cy="678685"/>
            <a:chOff x="0" y="0"/>
            <a:chExt cx="2079387" cy="678684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2079388" cy="678685"/>
            </a:xfrm>
            <a:prstGeom prst="rect">
              <a:avLst/>
            </a:prstGeom>
            <a:solidFill>
              <a:schemeClr val="accent1">
                <a:hueOff val="127930"/>
                <a:satOff val="-40593"/>
                <a:lumOff val="1257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1000"/>
                </a:spcBef>
                <a:defRPr sz="2500" i="1">
                  <a:latin typeface="+mn-lt"/>
                  <a:ea typeface="+mn-ea"/>
                  <a:cs typeface="+mn-cs"/>
                  <a:sym typeface="Fira Sans Regular"/>
                </a:defRPr>
              </a:pPr>
              <a:endParaRPr/>
            </a:p>
          </p:txBody>
        </p:sp>
        <p:pic>
          <p:nvPicPr>
            <p:cNvPr id="163" name="Logo-Bethune-Bruay-Quadri.a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009" y="142292"/>
              <a:ext cx="1646687" cy="394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Shape 165"/>
          <p:cNvSpPr>
            <a:spLocks noGrp="1"/>
          </p:cNvSpPr>
          <p:nvPr>
            <p:ph type="pic" idx="13"/>
          </p:nvPr>
        </p:nvSpPr>
        <p:spPr>
          <a:xfrm>
            <a:off x="0" y="-2"/>
            <a:ext cx="12192000" cy="434816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3CD01C3-DC75-49D4-967A-776CA35E5F17}"/>
              </a:ext>
            </a:extLst>
          </p:cNvPr>
          <p:cNvSpPr txBox="1"/>
          <p:nvPr userDrawn="1"/>
        </p:nvSpPr>
        <p:spPr>
          <a:xfrm>
            <a:off x="95349" y="6286249"/>
            <a:ext cx="5370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 du Développement Économique et Emploi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C8878E8-CAC6-427A-BCE1-6E7A6AFD402B}"/>
              </a:ext>
            </a:extLst>
          </p:cNvPr>
          <p:cNvCxnSpPr/>
          <p:nvPr userDrawn="1"/>
        </p:nvCxnSpPr>
        <p:spPr>
          <a:xfrm>
            <a:off x="4340310" y="6440138"/>
            <a:ext cx="5440688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94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logo-Iléo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867" y="-136688"/>
            <a:ext cx="1314201" cy="122701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-2" y="-2"/>
            <a:ext cx="1938467" cy="1604147"/>
          </a:xfrm>
          <a:prstGeom prst="rect">
            <a:avLst/>
          </a:prstGeom>
          <a:solidFill>
            <a:srgbClr val="EBF0F0"/>
          </a:solidFill>
          <a:ln w="12700">
            <a:miter lim="400000"/>
          </a:ln>
        </p:spPr>
        <p:txBody>
          <a:bodyPr lIns="45719" rIns="45719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2500" i="1">
                <a:solidFill>
                  <a:srgbClr val="FFFFFF"/>
                </a:solidFill>
                <a:latin typeface="+mn-lt"/>
                <a:ea typeface="+mn-ea"/>
                <a:cs typeface="+mn-cs"/>
                <a:sym typeface="Fira Sans Regular"/>
              </a:defRPr>
            </a:pPr>
            <a:endParaRPr/>
          </a:p>
        </p:txBody>
      </p:sp>
      <p:pic>
        <p:nvPicPr>
          <p:cNvPr id="4" name="Logo-Bethune-Bruay-Quadri.pd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4537" y="2354065"/>
            <a:ext cx="8982926" cy="21498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-47656" y="6626859"/>
            <a:ext cx="351046" cy="243841"/>
          </a:xfrm>
          <a:prstGeom prst="rect">
            <a:avLst/>
          </a:prstGeom>
          <a:solidFill>
            <a:srgbClr val="7ABCCE"/>
          </a:solidFill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00000"/>
              </a:lnSpc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>
          <a:xfrm>
            <a:off x="1604537" y="6626859"/>
            <a:ext cx="966331" cy="223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514B-1A7C-4638-A967-A47305D7473D}" type="datetimeFigureOut">
              <a:rPr lang="fr-FR" smtClean="0"/>
              <a:pPr/>
              <a:t>22/06/2023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332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83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64" r:id="rId1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7E7E85"/>
          </a:solidFill>
          <a:uFillTx/>
          <a:latin typeface="Fira Sans" panose="020B0503050000020004" pitchFamily="34" charset="0"/>
          <a:ea typeface="+mn-ea"/>
          <a:cs typeface="+mn-cs"/>
          <a:sym typeface="Fira Sans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7E7E85"/>
          </a:solidFill>
          <a:uFillTx/>
          <a:latin typeface="Fira Sans" panose="020B0503050000020004" pitchFamily="34" charset="0"/>
          <a:ea typeface="+mn-ea"/>
          <a:cs typeface="+mn-cs"/>
          <a:sym typeface="Fira Sans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Fira Sans Regular"/>
        </a:defRPr>
      </a:lvl9pPr>
    </p:bodyStyle>
    <p:other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1pPr>
      <a:lvl2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2pPr>
      <a:lvl3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3pPr>
      <a:lvl4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4pPr>
      <a:lvl5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5pPr>
      <a:lvl6pPr marL="0" marR="0" indent="2286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6pPr>
      <a:lvl7pPr marL="0" marR="0" indent="2743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7pPr>
      <a:lvl8pPr marL="0" marR="0" indent="3200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8pPr>
      <a:lvl9pPr marL="0" marR="0" indent="3657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ira Sans Semi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-artois.fr/toutes-les-actualites/formation-ingenieurs-en-genie-electrique" TargetMode="External"/><Relationship Id="rId13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hyperlink" Target="http://www.crepim.fr/" TargetMode="Externa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crittm2a.com/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g"/><Relationship Id="rId10" Type="http://schemas.openxmlformats.org/officeDocument/2006/relationships/image" Target="../media/image15.jpg"/><Relationship Id="rId4" Type="http://schemas.openxmlformats.org/officeDocument/2006/relationships/image" Target="../media/image8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8.pn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4B33BDC4-963C-A8CA-2F12-78CA66A5A5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60" r="24161"/>
          <a:stretch/>
        </p:blipFill>
        <p:spPr>
          <a:xfrm>
            <a:off x="8524568" y="-1"/>
            <a:ext cx="3667432" cy="22951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F0C7745-423E-DBEC-1791-4188DA6D8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0" t="17110" r="16074" b="11411"/>
          <a:stretch/>
        </p:blipFill>
        <p:spPr>
          <a:xfrm>
            <a:off x="8823915" y="0"/>
            <a:ext cx="3368086" cy="204117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255636"/>
            <a:ext cx="8929315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 </a:t>
            </a:r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6 PARCS D’ACTIVITES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7" b="15517"/>
          <a:stretch/>
        </p:blipFill>
        <p:spPr>
          <a:xfrm>
            <a:off x="541312" y="3610966"/>
            <a:ext cx="3379118" cy="1552773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59881" y="797298"/>
            <a:ext cx="8364033" cy="227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fonciers clés en main pour accueillir vos projets industriels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parcelles de 3 000 m² à 10 ha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parcs de qualité bien desservis et à des prix attractifs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La zone industrielle de Ruitz est une zone emblématique du territoire, forte d’un tissu industriel hétérogène. Elle dispose d’un club d’entreprises dynamiques permettant les échanges et les développements de projets</a:t>
            </a:r>
            <a:endParaRPr lang="fr-FR" sz="2400" dirty="0">
              <a:solidFill>
                <a:schemeClr val="tx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" name="Espace réservé du numéro de diapositive 1">
            <a:extLst>
              <a:ext uri="{FF2B5EF4-FFF2-40B4-BE49-F238E27FC236}">
                <a16:creationId xmlns:a16="http://schemas.microsoft.com/office/drawing/2014/main" id="{C0021205-B95F-4158-BCA3-2D1E3FA26D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76999"/>
          </a:xfrm>
          <a:solidFill>
            <a:srgbClr val="D8DFE4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9382-53B2-4F6B-9007-EA3400E8F8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0785544" y="895542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076B51-DDB1-0AE1-446E-00ADF0CB6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6" b="15016"/>
          <a:stretch/>
        </p:blipFill>
        <p:spPr>
          <a:xfrm>
            <a:off x="4302026" y="3605792"/>
            <a:ext cx="3333323" cy="1557947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2D4F5E-0D31-3D1C-D411-77A761BF5B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1" b="14601"/>
          <a:stretch/>
        </p:blipFill>
        <p:spPr>
          <a:xfrm>
            <a:off x="8016945" y="3611372"/>
            <a:ext cx="3378235" cy="1552367"/>
          </a:xfrm>
          <a:prstGeom prst="rect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D81AF5B-E4A9-82A8-A6CF-71CB4C4C1733}"/>
              </a:ext>
            </a:extLst>
          </p:cNvPr>
          <p:cNvSpPr/>
          <p:nvPr/>
        </p:nvSpPr>
        <p:spPr>
          <a:xfrm>
            <a:off x="9718020" y="354883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ACC0F71-D967-A747-EDA5-6CE0E6B6DCFE}"/>
              </a:ext>
            </a:extLst>
          </p:cNvPr>
          <p:cNvSpPr/>
          <p:nvPr/>
        </p:nvSpPr>
        <p:spPr>
          <a:xfrm>
            <a:off x="9719343" y="907726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24D74CF-8441-AAD2-17CE-1DBFD2D9BC0E}"/>
              </a:ext>
            </a:extLst>
          </p:cNvPr>
          <p:cNvSpPr/>
          <p:nvPr/>
        </p:nvSpPr>
        <p:spPr>
          <a:xfrm>
            <a:off x="11470115" y="1024533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DCD660-F117-4555-A15A-4CC686A122A3}"/>
              </a:ext>
            </a:extLst>
          </p:cNvPr>
          <p:cNvSpPr/>
          <p:nvPr/>
        </p:nvSpPr>
        <p:spPr>
          <a:xfrm>
            <a:off x="10802794" y="1201553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2837A5A4-FF89-F8FC-F975-A779A7C009FF}"/>
              </a:ext>
            </a:extLst>
          </p:cNvPr>
          <p:cNvSpPr/>
          <p:nvPr/>
        </p:nvSpPr>
        <p:spPr>
          <a:xfrm>
            <a:off x="10519566" y="1337001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0BB0427-00D4-71B1-E4E4-32DE1EB9C263}"/>
              </a:ext>
            </a:extLst>
          </p:cNvPr>
          <p:cNvSpPr/>
          <p:nvPr/>
        </p:nvSpPr>
        <p:spPr>
          <a:xfrm>
            <a:off x="10326795" y="765809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7500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255636"/>
            <a:ext cx="12192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 </a:t>
            </a:r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 POLES TECHNOLOGIQUES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AE908BC-5482-F0BD-F82D-22919124C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585" r="19412"/>
          <a:stretch/>
        </p:blipFill>
        <p:spPr>
          <a:xfrm>
            <a:off x="8531752" y="0"/>
            <a:ext cx="3660248" cy="225027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1F5112B-7BA8-8302-B99D-B843CF8F1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7" r="17367"/>
          <a:stretch/>
        </p:blipFill>
        <p:spPr>
          <a:xfrm>
            <a:off x="7997009" y="0"/>
            <a:ext cx="4194991" cy="2398508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0D1DBCBB-8617-FE99-5C4B-D533C4B97B8E}"/>
              </a:ext>
            </a:extLst>
          </p:cNvPr>
          <p:cNvSpPr/>
          <p:nvPr/>
        </p:nvSpPr>
        <p:spPr>
          <a:xfrm>
            <a:off x="10884916" y="1020125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" b="8709"/>
          <a:stretch/>
        </p:blipFill>
        <p:spPr>
          <a:xfrm>
            <a:off x="541312" y="4077499"/>
            <a:ext cx="3379118" cy="155277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59881" y="797298"/>
            <a:ext cx="8364033" cy="3050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 centres d’essais implantés à Bruay-La-Buissière, dédiés à l’électromobilité sur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les essais batteries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6"/>
              </a:rPr>
              <a:t>www.crittm2a.com</a:t>
            </a: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                </a:t>
            </a: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  <a:hlinkClick r:id="rId7"/>
              </a:rPr>
              <a:t>www.crepim.fr</a:t>
            </a: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Un laboratoire implanté sur le site universitaire de Béthune, spécialisé en Génie électrique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Ouverture en septembre prochain d’une école d’ingénieurs dédiée au Génie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électrique</a:t>
            </a:r>
          </a:p>
          <a:p>
            <a:pPr algn="just">
              <a:lnSpc>
                <a:spcPct val="150000"/>
              </a:lnSpc>
            </a:pPr>
            <a:r>
              <a:rPr lang="fr-FR" sz="1800" u="sng" kern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/>
              </a:rPr>
              <a:t>Formation ingénieurs en Génie électrique | init (univ-artois.fr)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Espace réservé du numéro de diapositive 1">
            <a:extLst>
              <a:ext uri="{FF2B5EF4-FFF2-40B4-BE49-F238E27FC236}">
                <a16:creationId xmlns:a16="http://schemas.microsoft.com/office/drawing/2014/main" id="{C0021205-B95F-4158-BCA3-2D1E3FA26D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76999"/>
          </a:xfrm>
          <a:solidFill>
            <a:srgbClr val="D8DFE4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9382-53B2-4F6B-9007-EA3400E8F8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076B51-DDB1-0AE1-446E-00ADF0CB65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8438"/>
          <a:stretch/>
        </p:blipFill>
        <p:spPr>
          <a:xfrm>
            <a:off x="4302026" y="4072325"/>
            <a:ext cx="3333323" cy="155794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2D4F5E-0D31-3D1C-D411-77A761BF5B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1" b="20631"/>
          <a:stretch/>
        </p:blipFill>
        <p:spPr>
          <a:xfrm>
            <a:off x="8016945" y="4077905"/>
            <a:ext cx="3378235" cy="155236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CACC0F71-D967-A747-EDA5-6CE0E6B6DCFE}"/>
              </a:ext>
            </a:extLst>
          </p:cNvPr>
          <p:cNvSpPr/>
          <p:nvPr/>
        </p:nvSpPr>
        <p:spPr>
          <a:xfrm>
            <a:off x="10453373" y="990066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4C8949E7-BF2A-3EFE-876D-A42FC4DF24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6" b="17925"/>
          <a:stretch/>
        </p:blipFill>
        <p:spPr>
          <a:xfrm>
            <a:off x="2698014" y="1463170"/>
            <a:ext cx="942625" cy="478641"/>
          </a:xfrm>
          <a:prstGeom prst="round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840BB161-3B88-BD82-21A4-85804F9D6C9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41541" y="1409426"/>
            <a:ext cx="733157" cy="53238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4F5F513-584B-8FBE-E28C-56C7E1F0F7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01" y="2398494"/>
            <a:ext cx="1361811" cy="2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635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D1DC90AF-4DF8-8441-E30C-6D7FF5D54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32" r="19412"/>
          <a:stretch/>
        </p:blipFill>
        <p:spPr>
          <a:xfrm>
            <a:off x="8531752" y="-8254"/>
            <a:ext cx="3660248" cy="226686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 b="11434"/>
          <a:stretch/>
        </p:blipFill>
        <p:spPr>
          <a:xfrm>
            <a:off x="1029636" y="2720087"/>
            <a:ext cx="4829988" cy="2219477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0" y="255636"/>
            <a:ext cx="12192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 </a:t>
            </a:r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UN RESEAU DE ZONES ARTISANALES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881" y="797298"/>
            <a:ext cx="8364033" cy="1531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fonciers adaptés aux demandes locales (artisanat, petites unités </a:t>
            </a:r>
          </a:p>
          <a:p>
            <a:pPr algn="just">
              <a:lnSpc>
                <a:spcPct val="150000"/>
              </a:lnSpc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 de production…)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terrains adaptés prêts à construire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Un accompagnement personnalisé à toutes les étapes du projet </a:t>
            </a:r>
            <a:endParaRPr lang="fr-FR" sz="2000" dirty="0">
              <a:solidFill>
                <a:schemeClr val="tx2"/>
              </a:solidFill>
              <a:highlight>
                <a:srgbClr val="FFFF00"/>
              </a:highlight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" name="Espace réservé du numéro de diapositive 1">
            <a:extLst>
              <a:ext uri="{FF2B5EF4-FFF2-40B4-BE49-F238E27FC236}">
                <a16:creationId xmlns:a16="http://schemas.microsoft.com/office/drawing/2014/main" id="{C0021205-B95F-4158-BCA3-2D1E3FA26D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76999"/>
          </a:xfrm>
          <a:solidFill>
            <a:srgbClr val="D8DFE4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9382-53B2-4F6B-9007-EA3400E8F8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076B51-DDB1-0AE1-446E-00ADF0CB6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8" b="11898"/>
          <a:stretch/>
        </p:blipFill>
        <p:spPr>
          <a:xfrm>
            <a:off x="6234531" y="3326591"/>
            <a:ext cx="4713280" cy="2202919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5F19084-E0D5-C4EE-ADED-76EBA2385B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09" y="-457112"/>
            <a:ext cx="5076657" cy="2855620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92E9A9E8-19DF-B258-67D4-352448329F4D}"/>
              </a:ext>
            </a:extLst>
          </p:cNvPr>
          <p:cNvSpPr/>
          <p:nvPr/>
        </p:nvSpPr>
        <p:spPr>
          <a:xfrm>
            <a:off x="11445814" y="102612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15D015D-0501-A6E9-6F14-47C38D9BB848}"/>
              </a:ext>
            </a:extLst>
          </p:cNvPr>
          <p:cNvSpPr/>
          <p:nvPr/>
        </p:nvSpPr>
        <p:spPr>
          <a:xfrm>
            <a:off x="10987622" y="104412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A793DB0-CDB2-6CDB-711F-63E016389450}"/>
              </a:ext>
            </a:extLst>
          </p:cNvPr>
          <p:cNvSpPr/>
          <p:nvPr/>
        </p:nvSpPr>
        <p:spPr>
          <a:xfrm>
            <a:off x="9796717" y="413177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E8594E7-F24E-B095-07F0-9B4EDB2BAB4B}"/>
              </a:ext>
            </a:extLst>
          </p:cNvPr>
          <p:cNvSpPr/>
          <p:nvPr/>
        </p:nvSpPr>
        <p:spPr>
          <a:xfrm>
            <a:off x="9630370" y="48646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765E20A-D326-C4E6-19FE-547408872EF9}"/>
              </a:ext>
            </a:extLst>
          </p:cNvPr>
          <p:cNvSpPr/>
          <p:nvPr/>
        </p:nvSpPr>
        <p:spPr>
          <a:xfrm>
            <a:off x="9923768" y="716276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7EE29A4-9D44-9259-8144-B7BB4F47E871}"/>
              </a:ext>
            </a:extLst>
          </p:cNvPr>
          <p:cNvSpPr/>
          <p:nvPr/>
        </p:nvSpPr>
        <p:spPr>
          <a:xfrm>
            <a:off x="9778717" y="75125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F1E4AD8-FC82-B1E6-4D03-90DCE349C889}"/>
              </a:ext>
            </a:extLst>
          </p:cNvPr>
          <p:cNvSpPr/>
          <p:nvPr/>
        </p:nvSpPr>
        <p:spPr>
          <a:xfrm>
            <a:off x="9688062" y="990123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A06E1C5-0067-C0AA-D8D3-D3352C417C6F}"/>
              </a:ext>
            </a:extLst>
          </p:cNvPr>
          <p:cNvSpPr/>
          <p:nvPr/>
        </p:nvSpPr>
        <p:spPr>
          <a:xfrm>
            <a:off x="10057893" y="143004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56BE56F-4F35-87E3-780D-A54CF301B1F8}"/>
              </a:ext>
            </a:extLst>
          </p:cNvPr>
          <p:cNvSpPr/>
          <p:nvPr/>
        </p:nvSpPr>
        <p:spPr>
          <a:xfrm>
            <a:off x="9887768" y="141204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C6B60B5-0552-96EE-1744-BB0C062272E5}"/>
              </a:ext>
            </a:extLst>
          </p:cNvPr>
          <p:cNvSpPr/>
          <p:nvPr/>
        </p:nvSpPr>
        <p:spPr>
          <a:xfrm>
            <a:off x="10075893" y="127214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EF9DACA-C2F1-D6A5-C2DD-67A92135EBAB}"/>
              </a:ext>
            </a:extLst>
          </p:cNvPr>
          <p:cNvSpPr/>
          <p:nvPr/>
        </p:nvSpPr>
        <p:spPr>
          <a:xfrm>
            <a:off x="10277436" y="1019675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1766993-6E9F-E6CA-3B78-5641AA0B45EA}"/>
              </a:ext>
            </a:extLst>
          </p:cNvPr>
          <p:cNvSpPr/>
          <p:nvPr/>
        </p:nvSpPr>
        <p:spPr>
          <a:xfrm>
            <a:off x="10328601" y="1430049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951AEE6-8DDF-5123-874F-FDC99FE972EE}"/>
              </a:ext>
            </a:extLst>
          </p:cNvPr>
          <p:cNvSpPr/>
          <p:nvPr/>
        </p:nvSpPr>
        <p:spPr>
          <a:xfrm>
            <a:off x="10562131" y="139571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D9448F37-362B-ADEB-345E-E831B58389DB}"/>
              </a:ext>
            </a:extLst>
          </p:cNvPr>
          <p:cNvSpPr/>
          <p:nvPr/>
        </p:nvSpPr>
        <p:spPr>
          <a:xfrm>
            <a:off x="10628636" y="1223620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6602C631-C0D0-BA0B-C435-2FD831A79C44}"/>
              </a:ext>
            </a:extLst>
          </p:cNvPr>
          <p:cNvSpPr/>
          <p:nvPr/>
        </p:nvSpPr>
        <p:spPr>
          <a:xfrm>
            <a:off x="11307252" y="73179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6545B9B-25AF-DE00-57B6-8C89222C9DC1}"/>
              </a:ext>
            </a:extLst>
          </p:cNvPr>
          <p:cNvSpPr/>
          <p:nvPr/>
        </p:nvSpPr>
        <p:spPr>
          <a:xfrm>
            <a:off x="10490092" y="396871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92D07CB-C9FD-6B49-B5AF-CC5B0D98DFC0}"/>
              </a:ext>
            </a:extLst>
          </p:cNvPr>
          <p:cNvSpPr/>
          <p:nvPr/>
        </p:nvSpPr>
        <p:spPr>
          <a:xfrm>
            <a:off x="10026601" y="455178"/>
            <a:ext cx="36000" cy="36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0231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C68347ED-EBAF-143C-25C4-BDA3A79CA4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77" r="8925"/>
          <a:stretch/>
        </p:blipFill>
        <p:spPr>
          <a:xfrm>
            <a:off x="8532952" y="-1"/>
            <a:ext cx="3659048" cy="236792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6" b="19396"/>
          <a:stretch/>
        </p:blipFill>
        <p:spPr>
          <a:xfrm>
            <a:off x="541312" y="4208128"/>
            <a:ext cx="3379118" cy="1552773"/>
          </a:xfrm>
          <a:prstGeom prst="rect">
            <a:avLst/>
          </a:prstGeom>
          <a:ln w="38100">
            <a:solidFill>
              <a:srgbClr val="EF9B35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0" y="255636"/>
            <a:ext cx="12192000" cy="461665"/>
          </a:xfrm>
          <a:prstGeom prst="rect">
            <a:avLst/>
          </a:prstGeom>
          <a:solidFill>
            <a:srgbClr val="EF9B3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      </a:t>
            </a:r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 PEPINIERES D’ENTREPRISES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881" y="797298"/>
            <a:ext cx="8364033" cy="116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bureaux de 9 à 70 m² et des ateliers de 50 à 300 m²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salles de réunions et espaces de coworking mis à disposition des locataires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Locaux proposés en baux dérogatoires annuels renouvelables 2 fois</a:t>
            </a:r>
          </a:p>
        </p:txBody>
      </p:sp>
      <p:sp>
        <p:nvSpPr>
          <p:cNvPr id="19" name="Espace réservé du numéro de diapositive 1">
            <a:extLst>
              <a:ext uri="{FF2B5EF4-FFF2-40B4-BE49-F238E27FC236}">
                <a16:creationId xmlns:a16="http://schemas.microsoft.com/office/drawing/2014/main" id="{C0021205-B95F-4158-BCA3-2D1E3FA26D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76999"/>
          </a:xfrm>
          <a:solidFill>
            <a:srgbClr val="D8DFE4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9382-53B2-4F6B-9007-EA3400E8F8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t="16007" r="17367" b="8958"/>
          <a:stretch/>
        </p:blipFill>
        <p:spPr>
          <a:xfrm>
            <a:off x="8891516" y="0"/>
            <a:ext cx="3300484" cy="2142699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0739767" y="939209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4076B51-DDB1-0AE1-446E-00ADF0CB65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2" t="24794" b="24285"/>
          <a:stretch/>
        </p:blipFill>
        <p:spPr>
          <a:xfrm>
            <a:off x="4302026" y="4202954"/>
            <a:ext cx="3333323" cy="1557947"/>
          </a:xfrm>
          <a:prstGeom prst="rect">
            <a:avLst/>
          </a:prstGeom>
          <a:ln w="38100">
            <a:solidFill>
              <a:srgbClr val="EF9B35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2D4F5E-0D31-3D1C-D411-77A761BF5B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17943" r="13678" b="5805"/>
          <a:stretch/>
        </p:blipFill>
        <p:spPr>
          <a:xfrm>
            <a:off x="8016945" y="4208534"/>
            <a:ext cx="3378235" cy="1552367"/>
          </a:xfrm>
          <a:prstGeom prst="rect">
            <a:avLst/>
          </a:prstGeom>
          <a:ln w="38100">
            <a:solidFill>
              <a:srgbClr val="EF9B35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D81AF5B-E4A9-82A8-A6CF-71CB4C4C1733}"/>
              </a:ext>
            </a:extLst>
          </p:cNvPr>
          <p:cNvSpPr/>
          <p:nvPr/>
        </p:nvSpPr>
        <p:spPr>
          <a:xfrm>
            <a:off x="9718020" y="354883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ACC0F71-D967-A747-EDA5-6CE0E6B6DCFE}"/>
              </a:ext>
            </a:extLst>
          </p:cNvPr>
          <p:cNvSpPr/>
          <p:nvPr/>
        </p:nvSpPr>
        <p:spPr>
          <a:xfrm>
            <a:off x="10276147" y="1148143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24D74CF-8441-AAD2-17CE-1DBFD2D9BC0E}"/>
              </a:ext>
            </a:extLst>
          </p:cNvPr>
          <p:cNvSpPr/>
          <p:nvPr/>
        </p:nvSpPr>
        <p:spPr>
          <a:xfrm>
            <a:off x="11470115" y="1024533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DCD660-F117-4555-A15A-4CC686A122A3}"/>
              </a:ext>
            </a:extLst>
          </p:cNvPr>
          <p:cNvSpPr/>
          <p:nvPr/>
        </p:nvSpPr>
        <p:spPr>
          <a:xfrm>
            <a:off x="10917301" y="1274261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698DB29-6D0E-698F-BC8B-67E46E4A15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8" t="40062" r="1" b="27024"/>
          <a:stretch/>
        </p:blipFill>
        <p:spPr>
          <a:xfrm>
            <a:off x="1593997" y="2409326"/>
            <a:ext cx="3339175" cy="1560685"/>
          </a:xfrm>
          <a:prstGeom prst="rect">
            <a:avLst/>
          </a:prstGeom>
          <a:ln w="38100">
            <a:solidFill>
              <a:srgbClr val="EF9B35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B033273-B386-EE48-14D8-C9EC3942EC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5" b="19365"/>
          <a:stretch/>
        </p:blipFill>
        <p:spPr>
          <a:xfrm>
            <a:off x="5232835" y="2423000"/>
            <a:ext cx="3390382" cy="1557948"/>
          </a:xfrm>
          <a:prstGeom prst="rect">
            <a:avLst/>
          </a:prstGeom>
          <a:ln w="38100">
            <a:solidFill>
              <a:srgbClr val="EF9B35"/>
            </a:solidFill>
          </a:ln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2837A5A4-FF89-F8FC-F975-A779A7C009FF}"/>
              </a:ext>
            </a:extLst>
          </p:cNvPr>
          <p:cNvSpPr/>
          <p:nvPr/>
        </p:nvSpPr>
        <p:spPr>
          <a:xfrm>
            <a:off x="10376119" y="776450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F1F6364-E26A-BE9D-F99F-44FF75E9E320}"/>
              </a:ext>
            </a:extLst>
          </p:cNvPr>
          <p:cNvSpPr/>
          <p:nvPr/>
        </p:nvSpPr>
        <p:spPr>
          <a:xfrm>
            <a:off x="9643084" y="961555"/>
            <a:ext cx="62978" cy="629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5514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4603ED76-28E7-0F2B-4298-6C2F20DC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54" r="14504"/>
          <a:stretch/>
        </p:blipFill>
        <p:spPr>
          <a:xfrm>
            <a:off x="8486060" y="0"/>
            <a:ext cx="3705940" cy="235423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5893" y="264708"/>
            <a:ext cx="1014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HÔTELS D’ENTREPRISES DE MAZINGHEM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1E285A-E51A-47BF-BA2B-9602E13D3ED0}"/>
              </a:ext>
            </a:extLst>
          </p:cNvPr>
          <p:cNvSpPr txBox="1"/>
          <p:nvPr/>
        </p:nvSpPr>
        <p:spPr>
          <a:xfrm>
            <a:off x="0" y="261382"/>
            <a:ext cx="12192000" cy="461665"/>
          </a:xfrm>
          <a:prstGeom prst="rect">
            <a:avLst/>
          </a:prstGeom>
          <a:solidFill>
            <a:srgbClr val="CF6C5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bg1"/>
                </a:solidFill>
              </a:rPr>
              <a:t>        </a:t>
            </a:r>
            <a:r>
              <a:rPr lang="fr-FR" sz="2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7 HOTELS D’ENTREPRISES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2" name="Espace réservé du numéro de diapositive 1">
            <a:extLst>
              <a:ext uri="{FF2B5EF4-FFF2-40B4-BE49-F238E27FC236}">
                <a16:creationId xmlns:a16="http://schemas.microsoft.com/office/drawing/2014/main" id="{654735DB-2512-42A0-868D-026E92C265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29636" y="6614159"/>
            <a:ext cx="351046" cy="276999"/>
          </a:xfrm>
          <a:solidFill>
            <a:srgbClr val="D8DFE4"/>
          </a:solidFill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59382-53B2-4F6B-9007-EA3400E8F87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CB52253-DACF-4A21-BD78-9AF0588C3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" t="25990" r="25216" b="26010"/>
          <a:stretch/>
        </p:blipFill>
        <p:spPr>
          <a:xfrm>
            <a:off x="7781243" y="4319390"/>
            <a:ext cx="3578157" cy="1562400"/>
          </a:xfrm>
          <a:prstGeom prst="rect">
            <a:avLst/>
          </a:prstGeom>
          <a:ln w="38100">
            <a:solidFill>
              <a:srgbClr val="CF6C55"/>
            </a:solidFill>
          </a:ln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108B610-1995-4842-B574-2297055A962C}"/>
              </a:ext>
            </a:extLst>
          </p:cNvPr>
          <p:cNvGrpSpPr/>
          <p:nvPr/>
        </p:nvGrpSpPr>
        <p:grpSpPr>
          <a:xfrm>
            <a:off x="8036402" y="-361929"/>
            <a:ext cx="5076000" cy="2844000"/>
            <a:chOff x="5240531" y="3575341"/>
            <a:chExt cx="5803951" cy="3264723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531" y="3575341"/>
              <a:ext cx="5803951" cy="3264723"/>
            </a:xfrm>
            <a:prstGeom prst="rect">
              <a:avLst/>
            </a:prstGeom>
          </p:spPr>
        </p:pic>
        <p:sp>
          <p:nvSpPr>
            <p:cNvPr id="15" name="Ellipse 14"/>
            <p:cNvSpPr/>
            <p:nvPr/>
          </p:nvSpPr>
          <p:spPr>
            <a:xfrm>
              <a:off x="8375805" y="5193030"/>
              <a:ext cx="72001" cy="7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A5748338-57FC-4143-8299-EB5D46CEB615}"/>
              </a:ext>
            </a:extLst>
          </p:cNvPr>
          <p:cNvSpPr/>
          <p:nvPr/>
        </p:nvSpPr>
        <p:spPr>
          <a:xfrm>
            <a:off x="10122900" y="1404899"/>
            <a:ext cx="62970" cy="62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1D77F8-FA49-5DD1-ED6A-2CA792018D81}"/>
              </a:ext>
            </a:extLst>
          </p:cNvPr>
          <p:cNvSpPr/>
          <p:nvPr/>
        </p:nvSpPr>
        <p:spPr>
          <a:xfrm>
            <a:off x="11207155" y="1085047"/>
            <a:ext cx="62970" cy="62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DD79FF2-352E-6BB2-9BC0-FE64F445CFD1}"/>
              </a:ext>
            </a:extLst>
          </p:cNvPr>
          <p:cNvSpPr/>
          <p:nvPr/>
        </p:nvSpPr>
        <p:spPr>
          <a:xfrm>
            <a:off x="10339030" y="1245789"/>
            <a:ext cx="62970" cy="62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9851D1-D2E2-4925-0915-8DD42DB80481}"/>
              </a:ext>
            </a:extLst>
          </p:cNvPr>
          <p:cNvSpPr/>
          <p:nvPr/>
        </p:nvSpPr>
        <p:spPr>
          <a:xfrm>
            <a:off x="10264220" y="1204638"/>
            <a:ext cx="62970" cy="62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C184233-12D0-B679-57A0-63DB54D81EE8}"/>
              </a:ext>
            </a:extLst>
          </p:cNvPr>
          <p:cNvSpPr/>
          <p:nvPr/>
        </p:nvSpPr>
        <p:spPr>
          <a:xfrm>
            <a:off x="10643365" y="1436259"/>
            <a:ext cx="62970" cy="62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BCD8702-C1AA-42C1-DE29-6B5007C56AB0}"/>
              </a:ext>
            </a:extLst>
          </p:cNvPr>
          <p:cNvSpPr/>
          <p:nvPr/>
        </p:nvSpPr>
        <p:spPr>
          <a:xfrm>
            <a:off x="9673920" y="539245"/>
            <a:ext cx="62970" cy="6272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5885781-5BE7-5D9F-1CB8-B094AC725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56" y="4321980"/>
            <a:ext cx="3360196" cy="1562400"/>
          </a:xfrm>
          <a:prstGeom prst="rect">
            <a:avLst/>
          </a:prstGeom>
          <a:ln w="38100" cap="sq">
            <a:solidFill>
              <a:srgbClr val="CF6C5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 descr="Une image contenant route, herbe, ciel, extérieur&#10;&#10;Description générée automatiquement">
            <a:extLst>
              <a:ext uri="{FF2B5EF4-FFF2-40B4-BE49-F238E27FC236}">
                <a16:creationId xmlns:a16="http://schemas.microsoft.com/office/drawing/2014/main" id="{88B6EFF2-A361-E7B9-15CB-97E836BE7B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20865" r="-52" b="15034"/>
          <a:stretch/>
        </p:blipFill>
        <p:spPr>
          <a:xfrm>
            <a:off x="4790261" y="2549549"/>
            <a:ext cx="3499716" cy="1562400"/>
          </a:xfrm>
          <a:prstGeom prst="rect">
            <a:avLst/>
          </a:prstGeom>
          <a:ln w="38100">
            <a:solidFill>
              <a:srgbClr val="CF6C55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DF0F19A-8CEA-82C1-35DA-B58102B04E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/>
          <a:stretch/>
        </p:blipFill>
        <p:spPr>
          <a:xfrm>
            <a:off x="8630359" y="2549549"/>
            <a:ext cx="3393661" cy="1562400"/>
          </a:xfrm>
          <a:prstGeom prst="rect">
            <a:avLst/>
          </a:prstGeom>
          <a:ln w="38100" cap="sq">
            <a:solidFill>
              <a:srgbClr val="CF6C5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4E6600A-643C-C6AF-2711-614BF1B073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8463" r="3690" b="14397"/>
          <a:stretch/>
        </p:blipFill>
        <p:spPr>
          <a:xfrm>
            <a:off x="4117043" y="4319961"/>
            <a:ext cx="3266400" cy="1562400"/>
          </a:xfrm>
          <a:prstGeom prst="rect">
            <a:avLst/>
          </a:prstGeom>
          <a:ln w="38100">
            <a:solidFill>
              <a:srgbClr val="CF6C55"/>
            </a:solidFill>
          </a:ln>
        </p:spPr>
      </p:pic>
      <p:pic>
        <p:nvPicPr>
          <p:cNvPr id="24" name="Image 23" descr="Une image contenant ciel, bâtiment, plein air, herbe&#10;&#10;Description générée automatiquement">
            <a:extLst>
              <a:ext uri="{FF2B5EF4-FFF2-40B4-BE49-F238E27FC236}">
                <a16:creationId xmlns:a16="http://schemas.microsoft.com/office/drawing/2014/main" id="{FA2AC585-8189-2B67-E499-41663CFD22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9025" r="6885" b="23553"/>
          <a:stretch/>
        </p:blipFill>
        <p:spPr>
          <a:xfrm>
            <a:off x="1334107" y="2531885"/>
            <a:ext cx="3115773" cy="1562400"/>
          </a:xfrm>
          <a:prstGeom prst="rect">
            <a:avLst/>
          </a:prstGeom>
          <a:ln w="38100">
            <a:solidFill>
              <a:srgbClr val="CF6C55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CF5B1DD-D88B-0F0D-8C6A-0E4E223E4B84}"/>
              </a:ext>
            </a:extLst>
          </p:cNvPr>
          <p:cNvSpPr/>
          <p:nvPr/>
        </p:nvSpPr>
        <p:spPr>
          <a:xfrm>
            <a:off x="459881" y="797298"/>
            <a:ext cx="8364033" cy="116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 bâtiments tertiaires proposant plus de 5 000 m² de bureaux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Des ateliers avec bureau de 150 à 500 m²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tx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Locaux proposés en baux 3 /6 /9</a:t>
            </a:r>
          </a:p>
        </p:txBody>
      </p:sp>
    </p:spTree>
    <p:extLst>
      <p:ext uri="{BB962C8B-B14F-4D97-AF65-F5344CB8AC3E}">
        <p14:creationId xmlns:p14="http://schemas.microsoft.com/office/powerpoint/2010/main" val="12288929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Thème Office">
  <a:themeElements>
    <a:clrScheme name="Personnalisé 2">
      <a:dk1>
        <a:srgbClr val="ECF0F1"/>
      </a:dk1>
      <a:lt1>
        <a:srgbClr val="7E7E85"/>
      </a:lt1>
      <a:dk2>
        <a:srgbClr val="A7A7A7"/>
      </a:dk2>
      <a:lt2>
        <a:srgbClr val="535353"/>
      </a:lt2>
      <a:accent1>
        <a:srgbClr val="98C7E4"/>
      </a:accent1>
      <a:accent2>
        <a:srgbClr val="C7D541"/>
      </a:accent2>
      <a:accent3>
        <a:srgbClr val="7499CE"/>
      </a:accent3>
      <a:accent4>
        <a:srgbClr val="DCE587"/>
      </a:accent4>
      <a:accent5>
        <a:srgbClr val="00AFCC"/>
      </a:accent5>
      <a:accent6>
        <a:srgbClr val="D5C7A5"/>
      </a:accent6>
      <a:hlink>
        <a:srgbClr val="0000FF"/>
      </a:hlink>
      <a:folHlink>
        <a:srgbClr val="FF00FF"/>
      </a:folHlink>
    </a:clrScheme>
    <a:fontScheme name="Personnalisé 2">
      <a:majorFont>
        <a:latin typeface="Fira Sans SemiBold"/>
        <a:ea typeface="Fira Sans Regular"/>
        <a:cs typeface="Fira Sans Regular"/>
      </a:majorFont>
      <a:minorFont>
        <a:latin typeface="Fira Sans"/>
        <a:ea typeface="Fira Sans Regular"/>
        <a:cs typeface="Fira Sans Regular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500" b="0" i="1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+mn-lt"/>
            <a:ea typeface="+mn-ea"/>
            <a:cs typeface="+mn-cs"/>
            <a:sym typeface="Fir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7ABCCE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3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cap="none" spc="0" normalizeH="0" baseline="0">
            <a:ln>
              <a:noFill/>
            </a:ln>
            <a:solidFill>
              <a:srgbClr val="7E7E85"/>
            </a:solidFill>
            <a:effectLst/>
            <a:uFillTx/>
            <a:latin typeface="Fira Sans SemiBold"/>
            <a:ea typeface="Fira Sans SemiBold"/>
            <a:cs typeface="Fira Sans SemiBold"/>
            <a:sym typeface="Fira Sans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499AC2C96DEE4387179A108117278D" ma:contentTypeVersion="7" ma:contentTypeDescription="Crée un document." ma:contentTypeScope="" ma:versionID="42168489b57a7ea580eb79ec9e58008e">
  <xsd:schema xmlns:xsd="http://www.w3.org/2001/XMLSchema" xmlns:xs="http://www.w3.org/2001/XMLSchema" xmlns:p="http://schemas.microsoft.com/office/2006/metadata/properties" xmlns:ns2="171e0836-6dd6-4b25-8f1e-f9e656534836" xmlns:ns3="3132bf6e-4027-4420-8574-ef263550d32d" targetNamespace="http://schemas.microsoft.com/office/2006/metadata/properties" ma:root="true" ma:fieldsID="d4285c536656a8ee4296bcf8cb045b04" ns2:_="" ns3:_="">
    <xsd:import namespace="171e0836-6dd6-4b25-8f1e-f9e656534836"/>
    <xsd:import namespace="3132bf6e-4027-4420-8574-ef263550d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e0836-6dd6-4b25-8f1e-f9e656534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f5de0efe-1235-4354-bd1c-880af124c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2bf6e-4027-4420-8574-ef263550d32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ae590e6-30d7-49b2-b53c-887e39496dc9}" ma:internalName="TaxCatchAll" ma:showField="CatchAllData" ma:web="3132bf6e-4027-4420-8574-ef263550d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32bf6e-4027-4420-8574-ef263550d32d" xsi:nil="true"/>
    <lcf76f155ced4ddcb4097134ff3c332f xmlns="171e0836-6dd6-4b25-8f1e-f9e6565348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407AA5-A492-4A0E-99F3-398368EC03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e0836-6dd6-4b25-8f1e-f9e656534836"/>
    <ds:schemaRef ds:uri="3132bf6e-4027-4420-8574-ef263550d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52A078-1729-4B45-B174-7C37247EA19B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3132bf6e-4027-4420-8574-ef263550d32d"/>
    <ds:schemaRef ds:uri="http://schemas.openxmlformats.org/package/2006/metadata/core-properties"/>
    <ds:schemaRef ds:uri="171e0836-6dd6-4b25-8f1e-f9e65653483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7654980-C90C-410C-BE48-EF313C13D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20998</TotalTime>
  <Words>257</Words>
  <Application>Microsoft Office PowerPoint</Application>
  <PresentationFormat>Grand écran</PresentationFormat>
  <Paragraphs>36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Fira Sans</vt:lpstr>
      <vt:lpstr>Fira Sans SemiBold</vt:lpstr>
      <vt:lpstr>Roboto Regular</vt:lpstr>
      <vt:lpstr>Wingdings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CAFASSIER</dc:creator>
  <cp:lastModifiedBy>Emma MORFIN</cp:lastModifiedBy>
  <cp:revision>386</cp:revision>
  <cp:lastPrinted>2023-03-07T07:02:43Z</cp:lastPrinted>
  <dcterms:created xsi:type="dcterms:W3CDTF">2018-12-21T15:29:10Z</dcterms:created>
  <dcterms:modified xsi:type="dcterms:W3CDTF">2023-06-22T13:05:52Z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0x010100A8499AC2C96DEE4387179A108117278D</vt:lpwstr>
  </property>
  <property fmtid="{D5CDD505-2E9C-101B-9397-08002B2CF9AE}" pid="3" name="Theme">
    <vt:lpwstr/>
  </property>
  <property fmtid="{D5CDD505-2E9C-101B-9397-08002B2CF9AE}" pid="4" name="MSIP_Label_ab696f62-6780-4522-bbc9-bd2192c5d6a5_Enabled">
    <vt:lpwstr>true</vt:lpwstr>
  </property>
  <property fmtid="{D5CDD505-2E9C-101B-9397-08002B2CF9AE}" pid="5" name="MSIP_Label_ab696f62-6780-4522-bbc9-bd2192c5d6a5_SetDate">
    <vt:lpwstr>2023-02-22T15:05:14Z</vt:lpwstr>
  </property>
  <property fmtid="{D5CDD505-2E9C-101B-9397-08002B2CF9AE}" pid="6" name="MSIP_Label_ab696f62-6780-4522-bbc9-bd2192c5d6a5_Method">
    <vt:lpwstr>Standard</vt:lpwstr>
  </property>
  <property fmtid="{D5CDD505-2E9C-101B-9397-08002B2CF9AE}" pid="7" name="MSIP_Label_ab696f62-6780-4522-bbc9-bd2192c5d6a5_Name">
    <vt:lpwstr>Générale</vt:lpwstr>
  </property>
  <property fmtid="{D5CDD505-2E9C-101B-9397-08002B2CF9AE}" pid="8" name="MSIP_Label_ab696f62-6780-4522-bbc9-bd2192c5d6a5_SiteId">
    <vt:lpwstr>5363c77e-7a11-40fe-b30e-ae6b763058f9</vt:lpwstr>
  </property>
  <property fmtid="{D5CDD505-2E9C-101B-9397-08002B2CF9AE}" pid="9" name="MSIP_Label_ab696f62-6780-4522-bbc9-bd2192c5d6a5_ActionId">
    <vt:lpwstr>3f20c3b9-5e90-468f-8ad2-a6c2311173d4</vt:lpwstr>
  </property>
  <property fmtid="{D5CDD505-2E9C-101B-9397-08002B2CF9AE}" pid="10" name="MSIP_Label_ab696f62-6780-4522-bbc9-bd2192c5d6a5_ContentBits">
    <vt:lpwstr>0</vt:lpwstr>
  </property>
  <property fmtid="{D5CDD505-2E9C-101B-9397-08002B2CF9AE}" pid="11" name="MediaServiceImageTags">
    <vt:lpwstr/>
  </property>
</Properties>
</file>